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57" r:id="rId10"/>
    <p:sldId id="260" r:id="rId11"/>
    <p:sldId id="261" r:id="rId12"/>
    <p:sldId id="258" r:id="rId13"/>
    <p:sldId id="259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7" r:id="rId2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Mermelada\Libro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Mermelada\Libro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Mermelada\Libro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Mermelada\Libro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Mermelada\Libro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view3D>
      <c:rotX val="30"/>
      <c:perspective val="30"/>
    </c:view3D>
    <c:plotArea>
      <c:layout/>
      <c:pie3DChart>
        <c:varyColors val="1"/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MX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layout/>
      <c:spPr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9274371673472899E-2"/>
          <c:y val="0.26408887594646163"/>
          <c:w val="0.66336185887517374"/>
          <c:h val="0.64920883854185818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Sexo</c:v>
                </c:pt>
              </c:strCache>
            </c:strRef>
          </c:tx>
          <c:dLbls>
            <c:showVal val="1"/>
            <c:showLeaderLines val="1"/>
          </c:dLbls>
          <c:cat>
            <c:strRef>
              <c:f>Hoja1!$A$2:$A$5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56</c:v>
                </c:pt>
                <c:pt idx="1">
                  <c:v>34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1"/>
  <c:chart>
    <c:title>
      <c:tx>
        <c:rich>
          <a:bodyPr/>
          <a:lstStyle/>
          <a:p>
            <a: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¿Consume mermelada?</a:t>
            </a:r>
          </a:p>
        </c:rich>
      </c:tx>
      <c:layout/>
      <c:spPr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dPt>
            <c:idx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showVal val="1"/>
          </c:dLbls>
          <c:cat>
            <c:strRef>
              <c:f>Hoja1!$A$3:$A$4</c:f>
              <c:strCache>
                <c:ptCount val="2"/>
                <c:pt idx="0">
                  <c:v>Si consume</c:v>
                </c:pt>
                <c:pt idx="1">
                  <c:v>No consume</c:v>
                </c:pt>
              </c:strCache>
            </c:strRef>
          </c:cat>
          <c:val>
            <c:numRef>
              <c:f>Hoja1!$B$3:$B$4</c:f>
              <c:numCache>
                <c:formatCode>General</c:formatCode>
                <c:ptCount val="2"/>
                <c:pt idx="0">
                  <c:v>68</c:v>
                </c:pt>
                <c:pt idx="1">
                  <c:v>22</c:v>
                </c:pt>
              </c:numCache>
            </c:numRef>
          </c:val>
        </c:ser>
        <c:gapWidth val="55"/>
        <c:gapDepth val="55"/>
        <c:shape val="box"/>
        <c:axId val="88121728"/>
        <c:axId val="88124416"/>
        <c:axId val="0"/>
      </c:bar3DChart>
      <c:catAx>
        <c:axId val="88121728"/>
        <c:scaling>
          <c:orientation val="minMax"/>
        </c:scaling>
        <c:axPos val="b"/>
        <c:majorTickMark val="none"/>
        <c:tickLblPos val="nextTo"/>
        <c:crossAx val="88124416"/>
        <c:crosses val="autoZero"/>
        <c:auto val="1"/>
        <c:lblAlgn val="ctr"/>
        <c:lblOffset val="100"/>
      </c:catAx>
      <c:valAx>
        <c:axId val="88124416"/>
        <c:scaling>
          <c:orientation val="minMax"/>
          <c:max val="90"/>
          <c:min val="0"/>
        </c:scaling>
        <c:axPos val="l"/>
        <c:majorGridlines/>
        <c:numFmt formatCode="General" sourceLinked="1"/>
        <c:majorTickMark val="none"/>
        <c:tickLblPos val="nextTo"/>
        <c:crossAx val="88121728"/>
        <c:crosses val="autoZero"/>
        <c:crossBetween val="between"/>
      </c:valAx>
    </c:plotArea>
    <c:legend>
      <c:legendPos val="r"/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5"/>
  <c:chart>
    <c:title>
      <c:tx>
        <c:rich>
          <a:bodyPr/>
          <a:lstStyle/>
          <a:p>
            <a: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¿Que</a:t>
            </a:r>
            <a:r>
              <a:rPr lang="es-MX" baseline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saborde mermelada  consume?</a:t>
            </a:r>
            <a:endParaRPr lang="es-MX">
              <a:solidFill>
                <a:schemeClr val="lt1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8.9305555555555596E-2"/>
          <c:y val="2.3148148148148147E-2"/>
        </c:manualLayout>
      </c:layout>
      <c:spPr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dPt>
            <c:idx val="0"/>
            <c:spPr>
              <a:solidFill>
                <a:srgbClr val="663300"/>
              </a:solidFill>
            </c:spPr>
          </c:dPt>
          <c:dPt>
            <c:idx val="1"/>
            <c:spPr>
              <a:solidFill>
                <a:srgbClr val="996600"/>
              </a:solidFill>
            </c:spPr>
          </c:dPt>
          <c:dPt>
            <c:idx val="2"/>
            <c:spPr>
              <a:solidFill>
                <a:srgbClr val="D68F00"/>
              </a:solidFill>
            </c:spPr>
          </c:dPt>
          <c:dPt>
            <c:idx val="3"/>
            <c:spPr>
              <a:solidFill>
                <a:srgbClr val="993300"/>
              </a:solidFill>
            </c:spPr>
          </c:dPt>
          <c:dPt>
            <c:idx val="4"/>
            <c:spPr>
              <a:solidFill>
                <a:srgbClr val="990000"/>
              </a:solidFill>
            </c:spPr>
          </c:dPt>
          <c:dPt>
            <c:idx val="5"/>
            <c:spPr>
              <a:solidFill>
                <a:srgbClr val="CC0000"/>
              </a:solidFill>
            </c:spPr>
          </c:dPt>
          <c:dPt>
            <c:idx val="6"/>
            <c:spPr>
              <a:solidFill>
                <a:srgbClr val="D25500"/>
              </a:solidFill>
            </c:spPr>
          </c:dPt>
          <c:dPt>
            <c:idx val="7"/>
            <c:spPr>
              <a:solidFill>
                <a:srgbClr val="FF5050"/>
              </a:solidFill>
            </c:spPr>
          </c:dPt>
          <c:dPt>
            <c:idx val="8"/>
            <c:spPr>
              <a:solidFill>
                <a:srgbClr val="FF0066"/>
              </a:solidFill>
            </c:spPr>
          </c:dPt>
          <c:dLbls>
            <c:showVal val="1"/>
          </c:dLbls>
          <c:cat>
            <c:strRef>
              <c:f>Hoja1!$A$26:$A$34</c:f>
              <c:strCache>
                <c:ptCount val="9"/>
                <c:pt idx="0">
                  <c:v>Fresa</c:v>
                </c:pt>
                <c:pt idx="1">
                  <c:v>Chabacano</c:v>
                </c:pt>
                <c:pt idx="2">
                  <c:v>Zarzamora</c:v>
                </c:pt>
                <c:pt idx="3">
                  <c:v>Piña</c:v>
                </c:pt>
                <c:pt idx="4">
                  <c:v>Frambuesa</c:v>
                </c:pt>
                <c:pt idx="5">
                  <c:v>Naranja</c:v>
                </c:pt>
                <c:pt idx="6">
                  <c:v>Ciruela</c:v>
                </c:pt>
                <c:pt idx="7">
                  <c:v>Guayaba</c:v>
                </c:pt>
                <c:pt idx="8">
                  <c:v>Guanabana</c:v>
                </c:pt>
              </c:strCache>
            </c:strRef>
          </c:cat>
          <c:val>
            <c:numRef>
              <c:f>Hoja1!$B$26:$B$34</c:f>
              <c:numCache>
                <c:formatCode>General</c:formatCode>
                <c:ptCount val="9"/>
                <c:pt idx="0">
                  <c:v>35</c:v>
                </c:pt>
                <c:pt idx="1">
                  <c:v>15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</c:ser>
        <c:gapWidth val="55"/>
        <c:gapDepth val="55"/>
        <c:shape val="box"/>
        <c:axId val="88415616"/>
        <c:axId val="89085824"/>
        <c:axId val="0"/>
      </c:bar3DChart>
      <c:catAx>
        <c:axId val="88415616"/>
        <c:scaling>
          <c:orientation val="minMax"/>
        </c:scaling>
        <c:axPos val="b"/>
        <c:majorTickMark val="none"/>
        <c:tickLblPos val="nextTo"/>
        <c:crossAx val="89085824"/>
        <c:crosses val="autoZero"/>
        <c:auto val="1"/>
        <c:lblAlgn val="ctr"/>
        <c:lblOffset val="100"/>
      </c:catAx>
      <c:valAx>
        <c:axId val="89085824"/>
        <c:scaling>
          <c:orientation val="minMax"/>
          <c:max val="90"/>
        </c:scaling>
        <c:axPos val="l"/>
        <c:majorGridlines/>
        <c:numFmt formatCode="General" sourceLinked="1"/>
        <c:majorTickMark val="none"/>
        <c:tickLblPos val="nextTo"/>
        <c:crossAx val="88415616"/>
        <c:crosses val="autoZero"/>
        <c:crossBetween val="between"/>
      </c:valAx>
    </c:plotArea>
    <c:legend>
      <c:legendPos val="r"/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3"/>
  <c:chart>
    <c:title>
      <c:tx>
        <c:rich>
          <a:bodyPr/>
          <a:lstStyle/>
          <a:p>
            <a: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¿Ha</a:t>
            </a:r>
            <a:r>
              <a:rPr lang="es-MX" baseline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probado diferente s</a:t>
            </a: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abores?</a:t>
            </a:r>
          </a:p>
        </c:rich>
      </c:tx>
      <c:layout/>
      <c:spPr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Hoja1!$A$63:$A$64</c:f>
              <c:strCache>
                <c:ptCount val="2"/>
                <c:pt idx="0">
                  <c:v>No</c:v>
                </c:pt>
                <c:pt idx="1">
                  <c:v>Si</c:v>
                </c:pt>
              </c:strCache>
            </c:strRef>
          </c:cat>
          <c:val>
            <c:numRef>
              <c:f>Hoja1!$B$63:$B$64</c:f>
              <c:numCache>
                <c:formatCode>General</c:formatCode>
                <c:ptCount val="2"/>
                <c:pt idx="0">
                  <c:v>60</c:v>
                </c:pt>
                <c:pt idx="1">
                  <c:v>30</c:v>
                </c:pt>
              </c:numCache>
            </c:numRef>
          </c:val>
        </c:ser>
        <c:gapWidth val="55"/>
        <c:gapDepth val="55"/>
        <c:shape val="box"/>
        <c:axId val="116647040"/>
        <c:axId val="108135168"/>
        <c:axId val="0"/>
      </c:bar3DChart>
      <c:catAx>
        <c:axId val="116647040"/>
        <c:scaling>
          <c:orientation val="minMax"/>
        </c:scaling>
        <c:axPos val="b"/>
        <c:majorTickMark val="none"/>
        <c:tickLblPos val="nextTo"/>
        <c:crossAx val="108135168"/>
        <c:crosses val="autoZero"/>
        <c:auto val="1"/>
        <c:lblAlgn val="ctr"/>
        <c:lblOffset val="100"/>
      </c:catAx>
      <c:valAx>
        <c:axId val="108135168"/>
        <c:scaling>
          <c:orientation val="minMax"/>
          <c:max val="90"/>
          <c:min val="0"/>
        </c:scaling>
        <c:axPos val="l"/>
        <c:majorGridlines/>
        <c:numFmt formatCode="General" sourceLinked="1"/>
        <c:majorTickMark val="none"/>
        <c:tickLblPos val="nextTo"/>
        <c:crossAx val="116647040"/>
        <c:crosses val="autoZero"/>
        <c:crossBetween val="between"/>
        <c:majorUnit val="10"/>
      </c:valAx>
    </c:plotArea>
    <c:legend>
      <c:legendPos val="r"/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1"/>
  <c:chart>
    <c:title>
      <c:tx>
        <c:rich>
          <a:bodyPr/>
          <a:lstStyle/>
          <a:p>
            <a:pPr algn="ctr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¿Que</a:t>
            </a:r>
            <a:r>
              <a:rPr lang="es-MX" baseline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es l</a:t>
            </a: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o que menos gusta de la mermelada?</a:t>
            </a:r>
          </a:p>
        </c:rich>
      </c:tx>
      <c:layout>
        <c:manualLayout>
          <c:xMode val="edge"/>
          <c:yMode val="edge"/>
          <c:x val="8.7474108085441732E-2"/>
          <c:y val="4.6296266307613812E-2"/>
        </c:manualLayout>
      </c:layout>
      <c:spPr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dPt>
            <c:idx val="0"/>
            <c:spPr>
              <a:solidFill>
                <a:srgbClr val="0000FF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3366FF"/>
              </a:solidFill>
            </c:spPr>
          </c:dPt>
          <c:dPt>
            <c:idx val="3"/>
            <c:spPr>
              <a:solidFill>
                <a:srgbClr val="6699FF"/>
              </a:solidFill>
            </c:spPr>
          </c:dPt>
          <c:dPt>
            <c:idx val="4"/>
            <c:spPr>
              <a:solidFill>
                <a:srgbClr val="99CCFF"/>
              </a:solidFill>
            </c:spPr>
          </c:dPt>
          <c:dLbls>
            <c:showVal val="1"/>
          </c:dLbls>
          <c:cat>
            <c:strRef>
              <c:f>Hoja1!$A$81:$A$85</c:f>
              <c:strCache>
                <c:ptCount val="5"/>
                <c:pt idx="0">
                  <c:v>Precio</c:v>
                </c:pt>
                <c:pt idx="1">
                  <c:v>Lo dulce</c:v>
                </c:pt>
                <c:pt idx="2">
                  <c:v>Envase</c:v>
                </c:pt>
                <c:pt idx="3">
                  <c:v>Consistencia</c:v>
                </c:pt>
                <c:pt idx="4">
                  <c:v>Otros</c:v>
                </c:pt>
              </c:strCache>
            </c:strRef>
          </c:cat>
          <c:val>
            <c:numRef>
              <c:f>Hoja1!$B$81:$B$85</c:f>
              <c:numCache>
                <c:formatCode>General</c:formatCode>
                <c:ptCount val="5"/>
                <c:pt idx="0">
                  <c:v>22</c:v>
                </c:pt>
                <c:pt idx="1">
                  <c:v>14</c:v>
                </c:pt>
                <c:pt idx="2">
                  <c:v>35</c:v>
                </c:pt>
                <c:pt idx="3">
                  <c:v>15</c:v>
                </c:pt>
                <c:pt idx="4">
                  <c:v>2</c:v>
                </c:pt>
              </c:numCache>
            </c:numRef>
          </c:val>
        </c:ser>
        <c:gapWidth val="55"/>
        <c:gapDepth val="55"/>
        <c:shape val="box"/>
        <c:axId val="81612160"/>
        <c:axId val="88217472"/>
        <c:axId val="0"/>
      </c:bar3DChart>
      <c:catAx>
        <c:axId val="81612160"/>
        <c:scaling>
          <c:orientation val="minMax"/>
        </c:scaling>
        <c:axPos val="b"/>
        <c:majorTickMark val="none"/>
        <c:tickLblPos val="nextTo"/>
        <c:crossAx val="88217472"/>
        <c:crosses val="autoZero"/>
        <c:auto val="1"/>
        <c:lblAlgn val="ctr"/>
        <c:lblOffset val="100"/>
      </c:catAx>
      <c:valAx>
        <c:axId val="88217472"/>
        <c:scaling>
          <c:orientation val="minMax"/>
          <c:max val="90"/>
        </c:scaling>
        <c:axPos val="l"/>
        <c:majorGridlines/>
        <c:numFmt formatCode="General" sourceLinked="1"/>
        <c:majorTickMark val="none"/>
        <c:tickLblPos val="nextTo"/>
        <c:crossAx val="81612160"/>
        <c:crosses val="autoZero"/>
        <c:crossBetween val="between"/>
      </c:valAx>
      <c:spPr>
        <a:ln>
          <a:noFill/>
        </a:ln>
        <a:scene3d>
          <a:camera prst="orthographicFront"/>
          <a:lightRig rig="threePt" dir="t"/>
        </a:scene3d>
        <a:sp3d>
          <a:bevelT/>
        </a:sp3d>
      </c:spPr>
    </c:plotArea>
    <c:legend>
      <c:legendPos val="r"/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1"/>
  <c:chart>
    <c:title>
      <c:tx>
        <c:rich>
          <a:bodyPr/>
          <a:lstStyle/>
          <a:p>
            <a: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>
                <a:solidFill>
                  <a:schemeClr val="lt1"/>
                </a:solidFill>
                <a:latin typeface="+mn-lt"/>
                <a:ea typeface="+mn-ea"/>
                <a:cs typeface="+mn-cs"/>
              </a:rPr>
              <a:t>¿Que</a:t>
            </a:r>
            <a:r>
              <a:rPr lang="es-MX" baseline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marca es la que compra?</a:t>
            </a:r>
            <a:endParaRPr lang="es-MX">
              <a:solidFill>
                <a:schemeClr val="lt1"/>
              </a:solidFill>
              <a:latin typeface="+mn-lt"/>
              <a:ea typeface="+mn-ea"/>
              <a:cs typeface="+mn-cs"/>
            </a:endParaRPr>
          </a:p>
        </c:rich>
      </c:tx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dPt>
            <c:idx val="0"/>
            <c:spPr>
              <a:solidFill>
                <a:srgbClr val="660066"/>
              </a:solidFill>
            </c:spPr>
          </c:dPt>
          <c:dPt>
            <c:idx val="1"/>
            <c:spPr>
              <a:solidFill>
                <a:srgbClr val="CC00CC"/>
              </a:solidFill>
            </c:spPr>
          </c:dPt>
          <c:dPt>
            <c:idx val="2"/>
            <c:spPr>
              <a:solidFill>
                <a:srgbClr val="FF66FF"/>
              </a:solidFill>
            </c:spPr>
          </c:dPt>
          <c:dPt>
            <c:idx val="3"/>
            <c:spPr>
              <a:solidFill>
                <a:srgbClr val="FF99FF"/>
              </a:solidFill>
            </c:spPr>
          </c:dPt>
          <c:dPt>
            <c:idx val="4"/>
            <c:spPr>
              <a:solidFill>
                <a:srgbClr val="FFCCFF"/>
              </a:solidFill>
            </c:spPr>
          </c:dPt>
          <c:dLbls>
            <c:showVal val="1"/>
          </c:dLbls>
          <c:cat>
            <c:strRef>
              <c:f>Hoja1!$A$97:$A$101</c:f>
              <c:strCache>
                <c:ptCount val="5"/>
                <c:pt idx="0">
                  <c:v>McCornick </c:v>
                </c:pt>
                <c:pt idx="1">
                  <c:v>Costeña </c:v>
                </c:pt>
                <c:pt idx="2">
                  <c:v>Clemente Jacques </c:v>
                </c:pt>
                <c:pt idx="3">
                  <c:v> Smuckers </c:v>
                </c:pt>
                <c:pt idx="4">
                  <c:v>Del monte  </c:v>
                </c:pt>
              </c:strCache>
            </c:strRef>
          </c:cat>
          <c:val>
            <c:numRef>
              <c:f>Hoja1!$B$97:$B$101</c:f>
              <c:numCache>
                <c:formatCode>General</c:formatCode>
                <c:ptCount val="5"/>
                <c:pt idx="0">
                  <c:v>32</c:v>
                </c:pt>
                <c:pt idx="1">
                  <c:v>22</c:v>
                </c:pt>
                <c:pt idx="2">
                  <c:v>18</c:v>
                </c:pt>
                <c:pt idx="3">
                  <c:v>10</c:v>
                </c:pt>
                <c:pt idx="4">
                  <c:v>8</c:v>
                </c:pt>
              </c:numCache>
            </c:numRef>
          </c:val>
        </c:ser>
        <c:gapWidth val="55"/>
        <c:gapDepth val="55"/>
        <c:shape val="box"/>
        <c:axId val="119047680"/>
        <c:axId val="119049216"/>
        <c:axId val="0"/>
      </c:bar3DChart>
      <c:catAx>
        <c:axId val="119047680"/>
        <c:scaling>
          <c:orientation val="minMax"/>
        </c:scaling>
        <c:axPos val="b"/>
        <c:majorTickMark val="none"/>
        <c:tickLblPos val="nextTo"/>
        <c:crossAx val="119049216"/>
        <c:crosses val="autoZero"/>
        <c:auto val="1"/>
        <c:lblAlgn val="ctr"/>
        <c:lblOffset val="100"/>
      </c:catAx>
      <c:valAx>
        <c:axId val="119049216"/>
        <c:scaling>
          <c:orientation val="minMax"/>
          <c:max val="90"/>
        </c:scaling>
        <c:axPos val="l"/>
        <c:majorGridlines/>
        <c:numFmt formatCode="General" sourceLinked="1"/>
        <c:majorTickMark val="none"/>
        <c:tickLblPos val="nextTo"/>
        <c:crossAx val="119047680"/>
        <c:crosses val="autoZero"/>
        <c:crossBetween val="between"/>
      </c:valAx>
    </c:plotArea>
    <c:legend>
      <c:legendPos val="r"/>
      <c:layout/>
      <c:spPr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</c:chart>
  <c:spPr>
    <a:gradFill rotWithShape="1">
      <a:gsLst>
        <a:gs pos="0">
          <a:schemeClr val="accent3">
            <a:shade val="51000"/>
            <a:satMod val="130000"/>
          </a:schemeClr>
        </a:gs>
        <a:gs pos="80000">
          <a:schemeClr val="accent3">
            <a:shade val="93000"/>
            <a:satMod val="130000"/>
          </a:schemeClr>
        </a:gs>
        <a:gs pos="100000">
          <a:schemeClr val="accent3">
            <a:shade val="94000"/>
            <a:satMod val="135000"/>
          </a:schemeClr>
        </a:gs>
      </a:gsLst>
      <a:lin ang="16200000" scaled="0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30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8147-3B0B-4EDE-9EF8-9BB9EE7E7C8F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1B66F-FCC7-44F8-AA7B-5ACBC34AA24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1B66F-FCC7-44F8-AA7B-5ACBC34AA24D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B10FED-0CB9-4D57-A488-18591A96F8CE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E09F47-CBDD-40E8-B37B-AA4F85D7409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s-MX" dirty="0" smtClean="0"/>
              <a:t>MERMELADAS	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MX" dirty="0" smtClean="0"/>
              <a:t>Alumnos: Medina Pérez </a:t>
            </a:r>
            <a:r>
              <a:rPr lang="es-MX" dirty="0" err="1" smtClean="0"/>
              <a:t>Amellaly</a:t>
            </a:r>
            <a:endParaRPr lang="es-MX" dirty="0" smtClean="0"/>
          </a:p>
          <a:p>
            <a:pPr algn="r"/>
            <a:r>
              <a:rPr lang="es-MX" dirty="0" smtClean="0"/>
              <a:t>Salazar Luis Miguel </a:t>
            </a:r>
          </a:p>
          <a:p>
            <a:pPr algn="r"/>
            <a:r>
              <a:rPr lang="es-MX" dirty="0" smtClean="0"/>
              <a:t>Pacheco Martínez Liliana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Grandes productores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Las </a:t>
            </a:r>
            <a:r>
              <a:rPr lang="es-MX" dirty="0" smtClean="0"/>
              <a:t>grandes empresas lo realizan de manera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mecánica</a:t>
            </a:r>
            <a:r>
              <a:rPr lang="es-MX" dirty="0" smtClean="0"/>
              <a:t>, lo que nos da mejores resultados tanto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en </a:t>
            </a:r>
            <a:r>
              <a:rPr lang="es-MX" dirty="0" smtClean="0"/>
              <a:t>calidad; ya que todos los productos resultan muy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similares</a:t>
            </a:r>
            <a:r>
              <a:rPr lang="es-MX" dirty="0" smtClean="0"/>
              <a:t>, y mayor volumen de producción.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ages/mat_mermelad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5214974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Análisis del mercado mundial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Exportaciones</a:t>
            </a:r>
            <a:endParaRPr lang="es-MX" dirty="0"/>
          </a:p>
        </p:txBody>
      </p:sp>
      <p:pic>
        <p:nvPicPr>
          <p:cNvPr id="2050" name="Picture 2" descr="C:\Documents and Settings\USUARIO\Mis documentos\Mis imágenes\exporta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81149"/>
            <a:ext cx="7572427" cy="477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UARIO\Mis documentos\Mis imágenes\import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151572" cy="4704766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Importaciones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Investigación de campo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dirty="0" smtClean="0"/>
              <a:t>Perfil del encuestado: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Con un rango de edad de 20 a 40 años.</a:t>
            </a:r>
          </a:p>
          <a:p>
            <a:r>
              <a:rPr lang="es-MX" dirty="0" smtClean="0"/>
              <a:t>De clase media a baja.	</a:t>
            </a:r>
          </a:p>
          <a:p>
            <a:r>
              <a:rPr lang="es-MX" dirty="0" smtClean="0"/>
              <a:t>Hombres y mujeres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</p:txBody>
      </p:sp>
      <p:graphicFrame>
        <p:nvGraphicFramePr>
          <p:cNvPr id="4" name="3 Gráfico"/>
          <p:cNvGraphicFramePr/>
          <p:nvPr/>
        </p:nvGraphicFramePr>
        <p:xfrm>
          <a:off x="4139952" y="3789040"/>
          <a:ext cx="4608034" cy="269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3347864" y="3933056"/>
          <a:ext cx="4608034" cy="269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r>
              <a:rPr lang="es-MX" dirty="0" smtClean="0"/>
              <a:t>En nuestra muestra encontramos que la mayoría de personas consumen mermelada.</a:t>
            </a:r>
          </a:p>
          <a:p>
            <a:r>
              <a:rPr lang="es-MX" dirty="0" smtClean="0"/>
              <a:t>Las personas que no la consumen, lo hacen debido a su alto contenido de azucares y alto nivel </a:t>
            </a:r>
            <a:endParaRPr lang="es-MX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3203848" y="3284984"/>
          <a:ext cx="4859234" cy="3111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r>
              <a:rPr lang="es-MX" dirty="0" smtClean="0"/>
              <a:t>El sabor preferido por la gente es el de fresa, seguido por el de chabacano y zarzamora.</a:t>
            </a:r>
          </a:p>
          <a:p>
            <a:r>
              <a:rPr lang="es-MX" dirty="0" smtClean="0"/>
              <a:t>La mermelada de fresa ofrece un sabor cotidiano y agradable, es fácil de encontrar en cualquier supermercado.</a:t>
            </a:r>
            <a:endParaRPr lang="es-MX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843808" y="2924944"/>
          <a:ext cx="5215494" cy="3348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es-MX" dirty="0" smtClean="0"/>
              <a:t>La mayoría de consumidores de mermelada, no han probado diferentes sabores de este producto y no están dispuestos a hacerlos, debido a que no creen que les gustara.</a:t>
            </a:r>
            <a:endParaRPr lang="es-MX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627784" y="3068960"/>
          <a:ext cx="5441125" cy="312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r>
              <a:rPr lang="es-MX" dirty="0" smtClean="0"/>
              <a:t>Lo que no les gusta mucho a los consumidores de mermelada es el envase, además de los precios tan altos.</a:t>
            </a:r>
            <a:endParaRPr lang="es-MX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195736" y="2852936"/>
          <a:ext cx="5694828" cy="339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r>
              <a:rPr lang="es-MX" dirty="0" smtClean="0"/>
              <a:t>La marca de mermelada que más consumen es la </a:t>
            </a:r>
            <a:r>
              <a:rPr lang="es-MX" dirty="0" err="1" smtClean="0"/>
              <a:t>mccormick</a:t>
            </a:r>
            <a:r>
              <a:rPr lang="es-MX" dirty="0" smtClean="0"/>
              <a:t>, seguida por la costeña y clemente </a:t>
            </a:r>
            <a:r>
              <a:rPr lang="es-MX" dirty="0" err="1" smtClean="0"/>
              <a:t>jacques</a:t>
            </a:r>
            <a:r>
              <a:rPr lang="es-MX" dirty="0" smtClean="0"/>
              <a:t>. Prefieren un precio medio, pues </a:t>
            </a:r>
            <a:r>
              <a:rPr lang="es-MX" dirty="0" err="1" smtClean="0"/>
              <a:t>Smuckers</a:t>
            </a:r>
            <a:r>
              <a:rPr lang="es-MX" dirty="0" smtClean="0"/>
              <a:t> es muy poco consumida pues aunque tiene una buena calidad, sus precios son elevados.</a:t>
            </a:r>
            <a:endParaRPr lang="es-MX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2780928"/>
          <a:ext cx="5382951" cy="3472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Matriz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22530" name="Picture 2" descr="C:\Documents and Settings\USUARIO\Mis documentos\Mis imágenes\matriz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673330" cy="3803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Conclusiones</a:t>
            </a:r>
            <a:r>
              <a:rPr lang="es-MX" dirty="0" smtClean="0"/>
              <a:t> 	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7467600" cy="4773144"/>
          </a:xfrm>
        </p:spPr>
        <p:txBody>
          <a:bodyPr/>
          <a:lstStyle/>
          <a:p>
            <a:r>
              <a:rPr lang="es-MX" dirty="0" smtClean="0"/>
              <a:t>Encontramos que existen muy pocos pequeños productores. </a:t>
            </a:r>
          </a:p>
          <a:p>
            <a:r>
              <a:rPr lang="es-MX" dirty="0" smtClean="0"/>
              <a:t>Los grandes productores invierten demasiado dinero en la maquinaria, pero obtienen resultados de muy buena calidad.</a:t>
            </a:r>
          </a:p>
          <a:p>
            <a:r>
              <a:rPr lang="es-MX" dirty="0" smtClean="0"/>
              <a:t>Respecto a la calidad, en general las mermeladas deben tener ciertas características para ser consideras como buenas.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500034" y="714356"/>
            <a:ext cx="7467600" cy="5781675"/>
          </a:xfrm>
        </p:spPr>
        <p:txBody>
          <a:bodyPr/>
          <a:lstStyle/>
          <a:p>
            <a:r>
              <a:rPr lang="es-MX" dirty="0" smtClean="0"/>
              <a:t>La mayoría de consumidores prefieren los sabores tradicionales y las marcas que tienen varias líneas de productos, además de un precio justo con buena calidad</a:t>
            </a:r>
            <a:r>
              <a:rPr lang="es-MX" dirty="0" smtClean="0"/>
              <a:t>.</a:t>
            </a:r>
            <a:r>
              <a:rPr lang="es-MX" dirty="0" smtClean="0"/>
              <a:t> 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Para </a:t>
            </a:r>
            <a:r>
              <a:rPr lang="es-MX" dirty="0" smtClean="0"/>
              <a:t>mejorar las ventas haríamos mas intensas las campañas publicitarias sobre los beneficios de la mermelada, mejoraríamos el envase basados en la observación directa y el método de </a:t>
            </a:r>
            <a:r>
              <a:rPr lang="es-MX" dirty="0" smtClean="0"/>
              <a:t>experimentación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Sobre las exportaciones, aprovechar las cualidades de las frutas mexicanas reconocidas a nivel mundial</a:t>
            </a:r>
          </a:p>
          <a:p>
            <a:endParaRPr lang="es-MX" dirty="0" smtClean="0"/>
          </a:p>
          <a:p>
            <a:r>
              <a:rPr lang="es-MX" dirty="0" smtClean="0"/>
              <a:t>Además </a:t>
            </a:r>
            <a:r>
              <a:rPr lang="es-MX" dirty="0" smtClean="0"/>
              <a:t>de localizar nuestro punto de inserción del producto al nuevo país, analizando las tendencias de consumo del lugar.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Introducción</a:t>
            </a:r>
            <a:br>
              <a:rPr lang="es-ES" dirty="0" smtClean="0">
                <a:solidFill>
                  <a:srgbClr val="FF0000"/>
                </a:solidFill>
              </a:rPr>
            </a:b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Nutrición vital</a:t>
            </a:r>
          </a:p>
          <a:p>
            <a:r>
              <a:rPr lang="es-ES" dirty="0" smtClean="0"/>
              <a:t>Calidad</a:t>
            </a:r>
          </a:p>
          <a:p>
            <a:r>
              <a:rPr lang="es-ES" dirty="0" smtClean="0"/>
              <a:t>Mejor salud</a:t>
            </a:r>
          </a:p>
          <a:p>
            <a:r>
              <a:rPr lang="es-ES" dirty="0" smtClean="0"/>
              <a:t>Buen postre</a:t>
            </a:r>
          </a:p>
          <a:p>
            <a:r>
              <a:rPr lang="es-ES" dirty="0" smtClean="0"/>
              <a:t>Mermelada (postre sencillo)</a:t>
            </a:r>
          </a:p>
          <a:p>
            <a:pPr>
              <a:buNone/>
            </a:pPr>
            <a:r>
              <a:rPr lang="es-ES" dirty="0" smtClean="0"/>
              <a:t>energía – carbohidratos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diabetes</a:t>
            </a:r>
          </a:p>
          <a:p>
            <a:r>
              <a:rPr lang="es-ES" dirty="0" smtClean="0"/>
              <a:t>sobrepeso</a:t>
            </a:r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producto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Cocción y concentración de frutas con agua y </a:t>
            </a:r>
            <a:r>
              <a:rPr lang="es-ES" dirty="0" err="1" smtClean="0"/>
              <a:t>azucar</a:t>
            </a:r>
            <a:endParaRPr lang="es-ES" dirty="0" smtClean="0"/>
          </a:p>
          <a:p>
            <a:r>
              <a:rPr lang="es-ES" dirty="0" smtClean="0"/>
              <a:t>Color, gelatinosa. (no confituras, jalea)</a:t>
            </a:r>
          </a:p>
          <a:p>
            <a:r>
              <a:rPr lang="es-ES" dirty="0" smtClean="0"/>
              <a:t>Fruta entera o triturada al 30%</a:t>
            </a:r>
          </a:p>
          <a:p>
            <a:r>
              <a:rPr lang="es-ES" dirty="0" smtClean="0"/>
              <a:t>Aportan energía, sin muchas </a:t>
            </a:r>
            <a:r>
              <a:rPr lang="es-ES" dirty="0" err="1" smtClean="0"/>
              <a:t>calorias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Contenido</a:t>
            </a:r>
          </a:p>
          <a:p>
            <a:r>
              <a:rPr lang="es-ES" dirty="0" smtClean="0"/>
              <a:t>Fruta, </a:t>
            </a:r>
            <a:r>
              <a:rPr lang="es-ES" dirty="0" err="1" smtClean="0"/>
              <a:t>azucar</a:t>
            </a:r>
            <a:r>
              <a:rPr lang="es-ES" dirty="0" smtClean="0"/>
              <a:t>, acido </a:t>
            </a:r>
            <a:r>
              <a:rPr lang="es-ES" dirty="0" err="1" smtClean="0"/>
              <a:t>citrico</a:t>
            </a:r>
            <a:r>
              <a:rPr lang="es-ES" dirty="0" smtClean="0"/>
              <a:t>, pectina, conservantes</a:t>
            </a:r>
          </a:p>
          <a:p>
            <a:pPr>
              <a:buNone/>
            </a:pPr>
            <a:r>
              <a:rPr lang="es-ES" dirty="0" smtClean="0"/>
              <a:t>Sabores</a:t>
            </a:r>
          </a:p>
          <a:p>
            <a:r>
              <a:rPr lang="es-ES" dirty="0" smtClean="0"/>
              <a:t>Fresa, piña, chabacano, naranja, zarzamora, durazno, cereza, frambuesa, guayaba, ciruela, etc.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Protocolo (calidad)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Pectina y acido (media)</a:t>
            </a:r>
          </a:p>
          <a:p>
            <a:r>
              <a:rPr lang="es-ES" dirty="0" smtClean="0"/>
              <a:t>Calorías adecuadas</a:t>
            </a:r>
          </a:p>
          <a:p>
            <a:r>
              <a:rPr lang="es-ES" dirty="0" smtClean="0"/>
              <a:t>Sabor</a:t>
            </a:r>
          </a:p>
          <a:p>
            <a:r>
              <a:rPr lang="es-ES" dirty="0" smtClean="0"/>
              <a:t>Consistencia y buen aspecto</a:t>
            </a:r>
          </a:p>
          <a:p>
            <a:r>
              <a:rPr lang="es-ES" dirty="0" smtClean="0"/>
              <a:t>Buen aroma</a:t>
            </a:r>
          </a:p>
          <a:p>
            <a:pPr>
              <a:buNone/>
            </a:pPr>
            <a:r>
              <a:rPr lang="es-ES" dirty="0" smtClean="0"/>
              <a:t>Defectos</a:t>
            </a:r>
          </a:p>
          <a:p>
            <a:r>
              <a:rPr lang="es-ES" dirty="0" smtClean="0"/>
              <a:t>Levaduras</a:t>
            </a:r>
          </a:p>
          <a:p>
            <a:r>
              <a:rPr lang="es-ES" dirty="0" err="1" smtClean="0"/>
              <a:t>Caramelizacion</a:t>
            </a:r>
            <a:endParaRPr lang="es-ES" dirty="0" smtClean="0"/>
          </a:p>
          <a:p>
            <a:r>
              <a:rPr lang="es-ES" dirty="0" smtClean="0"/>
              <a:t>espumado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elección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Ingredientes</a:t>
            </a:r>
          </a:p>
          <a:p>
            <a:r>
              <a:rPr lang="es-ES" dirty="0" smtClean="0"/>
              <a:t>Elaboración</a:t>
            </a:r>
          </a:p>
          <a:p>
            <a:r>
              <a:rPr lang="es-ES" dirty="0" smtClean="0"/>
              <a:t>Sabor dulce</a:t>
            </a:r>
          </a:p>
          <a:p>
            <a:pPr>
              <a:buNone/>
            </a:pPr>
            <a:r>
              <a:rPr lang="es-ES" dirty="0" smtClean="0"/>
              <a:t>Tipo de mermeladas</a:t>
            </a:r>
          </a:p>
          <a:p>
            <a:r>
              <a:rPr lang="es-ES" dirty="0" smtClean="0"/>
              <a:t>Con azúcar añadido</a:t>
            </a:r>
          </a:p>
          <a:p>
            <a:r>
              <a:rPr lang="es-ES" dirty="0" smtClean="0"/>
              <a:t>Con fructuosa</a:t>
            </a:r>
          </a:p>
          <a:p>
            <a:r>
              <a:rPr lang="es-ES" dirty="0" smtClean="0"/>
              <a:t>Sin azúcar añadido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USUARIO\Mis documentos\Mis imágenes\me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6143668" cy="5557483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214414" y="214290"/>
            <a:ext cx="5572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Aquí se pueden ver el porcentaje de azúcar que tienen las principales marcas de mermelada en </a:t>
            </a:r>
            <a:r>
              <a:rPr lang="es-MX" b="1" dirty="0" smtClean="0"/>
              <a:t>México en una cucharada 20g</a:t>
            </a: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Precio</a:t>
            </a:r>
            <a:endParaRPr lang="es-MX" dirty="0"/>
          </a:p>
        </p:txBody>
      </p:sp>
      <p:pic>
        <p:nvPicPr>
          <p:cNvPr id="24578" name="Picture 2" descr="C:\Documents and Settings\USUARIO\Mis documentos\Mis imágenes\pre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7580212" cy="385765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85786" y="1500174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Precios en México </a:t>
            </a:r>
            <a:r>
              <a:rPr lang="es-MX" dirty="0" err="1" smtClean="0"/>
              <a:t>Df.</a:t>
            </a:r>
            <a:r>
              <a:rPr lang="es-MX" dirty="0" smtClean="0"/>
              <a:t>  Walt </a:t>
            </a:r>
            <a:r>
              <a:rPr lang="es-MX" dirty="0" err="1" smtClean="0"/>
              <a:t>Mart</a:t>
            </a:r>
            <a:r>
              <a:rPr lang="es-MX" dirty="0" smtClean="0"/>
              <a:t> Aeropuerto</a:t>
            </a: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Pequeños productores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proceso de producción para la preparación de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mermeladas </a:t>
            </a:r>
            <a:r>
              <a:rPr lang="es-MX" dirty="0" smtClean="0"/>
              <a:t>trata de un proceso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tradicional</a:t>
            </a:r>
            <a:r>
              <a:rPr lang="es-MX" dirty="0" smtClean="0"/>
              <a:t>, donde algunas cosas se hacen de forma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manual </a:t>
            </a:r>
            <a:r>
              <a:rPr lang="es-MX" dirty="0" smtClean="0"/>
              <a:t>(artesanal),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824</TotalTime>
  <Words>610</Words>
  <Application>Microsoft Office PowerPoint</Application>
  <PresentationFormat>Presentación en pantalla (4:3)</PresentationFormat>
  <Paragraphs>111</Paragraphs>
  <Slides>22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Mirador</vt:lpstr>
      <vt:lpstr>MERMELADAS </vt:lpstr>
      <vt:lpstr>Matriz </vt:lpstr>
      <vt:lpstr>Introducción </vt:lpstr>
      <vt:lpstr>producto</vt:lpstr>
      <vt:lpstr>Protocolo (calidad)</vt:lpstr>
      <vt:lpstr>elección</vt:lpstr>
      <vt:lpstr>Diapositiva 7</vt:lpstr>
      <vt:lpstr>Precio</vt:lpstr>
      <vt:lpstr>Pequeños productores</vt:lpstr>
      <vt:lpstr>Grandes productores</vt:lpstr>
      <vt:lpstr>Diapositiva 11</vt:lpstr>
      <vt:lpstr>Análisis del mercado mundial Exportaciones</vt:lpstr>
      <vt:lpstr>Importaciones</vt:lpstr>
      <vt:lpstr>Investigación de campo </vt:lpstr>
      <vt:lpstr>Diapositiva 15</vt:lpstr>
      <vt:lpstr>Diapositiva 16</vt:lpstr>
      <vt:lpstr>Diapositiva 17</vt:lpstr>
      <vt:lpstr>Diapositiva 18</vt:lpstr>
      <vt:lpstr>Diapositiva 19</vt:lpstr>
      <vt:lpstr>Conclusiones   </vt:lpstr>
      <vt:lpstr>Diapositiva 21</vt:lpstr>
      <vt:lpstr>Diapositiva 22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MERMELADAS</dc:title>
  <dc:creator>ZztäR</dc:creator>
  <cp:lastModifiedBy>DELL</cp:lastModifiedBy>
  <cp:revision>75</cp:revision>
  <dcterms:created xsi:type="dcterms:W3CDTF">2012-04-26T23:01:05Z</dcterms:created>
  <dcterms:modified xsi:type="dcterms:W3CDTF">2012-06-02T05:00:49Z</dcterms:modified>
</cp:coreProperties>
</file>